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257" r:id="rId2"/>
    <p:sldId id="256" r:id="rId3"/>
    <p:sldId id="258" r:id="rId4"/>
    <p:sldId id="260" r:id="rId5"/>
    <p:sldId id="259" r:id="rId6"/>
    <p:sldId id="261" r:id="rId7"/>
    <p:sldId id="263" r:id="rId8"/>
    <p:sldId id="278" r:id="rId9"/>
    <p:sldId id="266" r:id="rId10"/>
    <p:sldId id="264" r:id="rId11"/>
    <p:sldId id="267" r:id="rId12"/>
    <p:sldId id="268" r:id="rId13"/>
    <p:sldId id="270" r:id="rId14"/>
    <p:sldId id="265" r:id="rId15"/>
    <p:sldId id="269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00"/>
    <a:srgbClr val="00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1EBA14-524A-4E92-B07D-870261315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530894-6FD2-4539-93EE-D3CA17A04A6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4C0B18-0F7D-4B1E-8C26-B44653593F2D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256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ABC1B5-2AFD-4DC5-B967-3D69FB25E46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33154C-8820-48AF-A441-73AE2B512785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266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EA4808-2118-47F2-9717-FE29BE971E9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30DD03-948D-4EC0-84B7-B06481607178}" type="slidenum">
              <a:rPr lang="ru-RU" altLang="ru-RU" sz="1200"/>
              <a:pPr algn="r"/>
              <a:t>14</a:t>
            </a:fld>
            <a:endParaRPr lang="ru-RU" altLang="ru-RU" sz="1200"/>
          </a:p>
        </p:txBody>
      </p:sp>
      <p:sp>
        <p:nvSpPr>
          <p:cNvPr id="276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FC07EE-C2D2-4A39-A58D-BDD615B96D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CA08-799D-4AF3-AEFC-47D91B411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ED47-8879-4783-84FA-1DC34C6E9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C5B5-CE00-4EE7-ADEE-F192CB26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1E6DF-DB20-45BF-83DF-924683445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BEBE-9F58-4F38-B34A-9CF1F8634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A0EA-EA85-4583-89B3-5EB4208C1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3CAB-E6D4-46F3-8E86-744972509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BDC3-BB26-4E7B-A915-1B60D67E8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7409-D152-4899-8C3C-F3FB56839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5FD7-5AF8-4B3F-9BD7-35E8801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9674-48FF-45EB-B4B8-1C33C9AAB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3F861-A43D-4C40-8A3A-49F285C41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F902-92AF-4F05-97B8-6B15B01EC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1961-6A26-4B46-A5B8-C75DEC312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5159127-8D5C-416C-BA69-FF81ADB587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17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GENA\PICTURES\Narkotik\Pistolet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D:\GENA\PICTURES\Narkotik\Pistol2.gi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981200"/>
            <a:ext cx="6096000" cy="1736725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6700" smtClean="0">
                <a:solidFill>
                  <a:srgbClr val="FF0000"/>
                </a:solidFill>
              </a:rPr>
              <a:t>Мы против </a:t>
            </a:r>
            <a:br>
              <a:rPr lang="ru-RU" altLang="ru-RU" sz="6700" smtClean="0">
                <a:solidFill>
                  <a:srgbClr val="FF0000"/>
                </a:solidFill>
              </a:rPr>
            </a:br>
            <a:r>
              <a:rPr lang="ru-RU" altLang="ru-RU" sz="6700" smtClean="0">
                <a:solidFill>
                  <a:srgbClr val="FF0000"/>
                </a:solidFill>
              </a:rPr>
              <a:t>наркотиков!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0"/>
            <a:ext cx="6400800" cy="1981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19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900" dirty="0" smtClean="0">
              <a:solidFill>
                <a:srgbClr val="9933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6934200" y="4572000"/>
            <a:ext cx="1905000" cy="1828800"/>
            <a:chOff x="4320" y="2880"/>
            <a:chExt cx="1296" cy="1344"/>
          </a:xfrm>
        </p:grpSpPr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4320" y="2880"/>
              <a:ext cx="1296" cy="134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altLang="ru-RU">
                <a:latin typeface="Tahoma" pitchFamily="34" charset="0"/>
              </a:endParaRPr>
            </a:p>
          </p:txBody>
        </p:sp>
        <p:pic>
          <p:nvPicPr>
            <p:cNvPr id="3078" name="Picture 6" descr="NEED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445919">
              <a:off x="4540" y="3216"/>
              <a:ext cx="874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4512" y="3072"/>
              <a:ext cx="960" cy="9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H="1">
              <a:off x="4512" y="3072"/>
              <a:ext cx="912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2291" name="Picture 8" descr="image00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b="1" i="1" smtClean="0">
                <a:solidFill>
                  <a:schemeClr val="tx2"/>
                </a:solidFill>
              </a:rPr>
              <a:t>Что приводит к наркотикам</a:t>
            </a:r>
          </a:p>
        </p:txBody>
      </p:sp>
      <p:graphicFrame>
        <p:nvGraphicFramePr>
          <p:cNvPr id="62487" name="Group 23"/>
          <p:cNvGraphicFramePr>
            <a:graphicFrameLocks noGrp="1"/>
          </p:cNvGraphicFramePr>
          <p:nvPr/>
        </p:nvGraphicFramePr>
        <p:xfrm>
          <a:off x="0" y="620713"/>
          <a:ext cx="9144000" cy="6624637"/>
        </p:xfrm>
        <a:graphic>
          <a:graphicData uri="http://schemas.openxmlformats.org/drawingml/2006/table">
            <a:tbl>
              <a:tblPr/>
              <a:tblGrid>
                <a:gridCol w="7620000"/>
                <a:gridCol w="1524000"/>
              </a:tblGrid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Мотивы, побуждающие молодёжь  употреблять наркотики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Цифровое 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5788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Подражание другим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«От скуки»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«Чтобы друзья не считали меня мокрой курицей»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Желание забыться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Психическая травма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Незнание тяжёлых последствий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Назначение наркотиков в качестве средств лечения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«Чтобы придать себе смелость и уверенность»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«Чтобы легче общаться с другими людьми»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Желание испытать чувство эйфории, кайфа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10,1%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68,3%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5562600" y="3810000"/>
            <a:ext cx="838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 flipH="1">
            <a:off x="5486400" y="2667000"/>
            <a:ext cx="91440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971800" y="2667000"/>
            <a:ext cx="838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3048000" y="38100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42" name="Picture 6" descr="Aspi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035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y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7755">
            <a:off x="7220744" y="5047456"/>
            <a:ext cx="1270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IGBU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3beak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5029200"/>
            <a:ext cx="11414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3657600" y="2819400"/>
            <a:ext cx="1981200" cy="144780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altLang="ru-RU" sz="2400" b="1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Наркотики</a:t>
            </a:r>
          </a:p>
          <a:p>
            <a:pPr algn="ctr">
              <a:defRPr/>
            </a:pPr>
            <a:endParaRPr lang="ru-RU" alt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3657600" y="685800"/>
            <a:ext cx="19812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1600" b="1">
              <a:solidFill>
                <a:schemeClr val="bg2"/>
              </a:solidFill>
            </a:endParaRP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Разрушают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нервную систему</a:t>
            </a:r>
          </a:p>
          <a:p>
            <a:pPr algn="ctr"/>
            <a:endParaRPr lang="ru-RU" altLang="ru-RU" sz="1600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6248400" y="1600200"/>
            <a:ext cx="19812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b="1">
              <a:solidFill>
                <a:schemeClr val="bg2"/>
              </a:solidFill>
            </a:endParaRP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Поражают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внутренние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 органы</a:t>
            </a:r>
          </a:p>
          <a:p>
            <a:pPr algn="ctr"/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6324600" y="3733800"/>
            <a:ext cx="19812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1600" b="1">
              <a:solidFill>
                <a:schemeClr val="bg2"/>
              </a:solidFill>
            </a:endParaRP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Вызывают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 психическую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зависимость</a:t>
            </a:r>
          </a:p>
          <a:p>
            <a:pPr algn="ctr"/>
            <a:endParaRPr lang="ru-RU" altLang="ru-RU" sz="1600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3657600" y="5029200"/>
            <a:ext cx="19812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b="1">
              <a:solidFill>
                <a:schemeClr val="bg2"/>
              </a:solidFill>
            </a:endParaRPr>
          </a:p>
          <a:p>
            <a:pPr algn="ctr"/>
            <a:endParaRPr lang="ru-RU" altLang="ru-RU" sz="1600" b="1">
              <a:solidFill>
                <a:schemeClr val="bg2"/>
              </a:solidFill>
            </a:endParaRP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Вызывают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поражения кожи</a:t>
            </a:r>
            <a:r>
              <a:rPr lang="ru-RU" altLang="ru-RU" b="1">
                <a:solidFill>
                  <a:schemeClr val="bg2"/>
                </a:solidFill>
              </a:rPr>
              <a:t> </a:t>
            </a:r>
          </a:p>
          <a:p>
            <a:pPr algn="ctr"/>
            <a:endParaRPr lang="ru-RU" altLang="ru-RU" sz="1600" b="1">
              <a:solidFill>
                <a:schemeClr val="bg2"/>
              </a:solidFill>
            </a:endParaRPr>
          </a:p>
          <a:p>
            <a:pPr algn="ctr"/>
            <a:endParaRPr lang="ru-RU" altLang="ru-RU" sz="1600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1143000" y="3810000"/>
            <a:ext cx="19812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1600" b="1">
              <a:solidFill>
                <a:schemeClr val="bg2"/>
              </a:solidFill>
            </a:endParaRP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Влияют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 на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наследствен-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ность</a:t>
            </a:r>
          </a:p>
          <a:p>
            <a:pPr algn="ctr"/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1143000" y="1600200"/>
            <a:ext cx="1981200" cy="144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1600" b="1">
              <a:solidFill>
                <a:schemeClr val="bg2"/>
              </a:solidFill>
            </a:endParaRP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Приводят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к социальной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деградации</a:t>
            </a:r>
          </a:p>
          <a:p>
            <a:pPr algn="ctr"/>
            <a:endParaRPr lang="ru-RU" altLang="ru-RU" sz="1600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648200" y="2133600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4648200" y="4267200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17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Влияние наркотиков на организм.</a:t>
            </a:r>
          </a:p>
        </p:txBody>
      </p:sp>
      <p:sp>
        <p:nvSpPr>
          <p:cNvPr id="72710" name="Rectangle 6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b="1" smtClean="0"/>
              <a:t>Наркомания – это тяжелое отравление всего организма, тяжелые поражения печени и сердца, желудка и мозга. Можете себе представить, на кого похож такой человек?</a:t>
            </a:r>
            <a:r>
              <a:rPr lang="ru-RU" altLang="ru-RU" sz="2400" smtClean="0"/>
              <a:t> </a:t>
            </a:r>
          </a:p>
        </p:txBody>
      </p:sp>
      <p:pic>
        <p:nvPicPr>
          <p:cNvPr id="15364" name="Picture 7" descr="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4176713" cy="2376488"/>
          </a:xfrm>
          <a:noFill/>
        </p:spPr>
      </p:pic>
      <p:pic>
        <p:nvPicPr>
          <p:cNvPr id="15365" name="Picture 8" descr="emfizem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106863"/>
            <a:ext cx="4535487" cy="2490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Мы этого не хотим!</a:t>
            </a:r>
          </a:p>
        </p:txBody>
      </p:sp>
      <p:pic>
        <p:nvPicPr>
          <p:cNvPr id="55304" name="Picture 8" descr="81816296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557338"/>
            <a:ext cx="4370387" cy="5300662"/>
          </a:xfrm>
          <a:noFill/>
        </p:spPr>
      </p:pic>
      <p:pic>
        <p:nvPicPr>
          <p:cNvPr id="55308" name="Picture 12" descr="1165846173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6813" y="1557338"/>
            <a:ext cx="3810000" cy="53006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         Последствия</a:t>
            </a:r>
          </a:p>
        </p:txBody>
      </p:sp>
      <p:pic>
        <p:nvPicPr>
          <p:cNvPr id="68620" name="Picture 12" descr="54397208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3490912" cy="2511425"/>
          </a:xfrm>
          <a:noFill/>
        </p:spPr>
      </p:pic>
      <p:pic>
        <p:nvPicPr>
          <p:cNvPr id="68621" name="Picture 13" descr="94481383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412875"/>
            <a:ext cx="3889375" cy="2511425"/>
          </a:xfrm>
          <a:noFill/>
        </p:spPr>
      </p:pic>
      <p:pic>
        <p:nvPicPr>
          <p:cNvPr id="68622" name="Picture 4" descr="imgrus_w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4076700"/>
            <a:ext cx="3560763" cy="2520950"/>
          </a:xfrm>
          <a:noFill/>
        </p:spPr>
      </p:pic>
      <p:pic>
        <p:nvPicPr>
          <p:cNvPr id="7" name="Picture 3" descr="0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4076700"/>
            <a:ext cx="3825875" cy="259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475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600" b="1" smtClean="0"/>
              <a:t>Наркоманами становятся люди, обделенные любовью, заботой, вниманием. Эти люди неуравновешенны, плохо себя контролируют и поэтому ищут утешения в наркотиках.</a:t>
            </a:r>
          </a:p>
        </p:txBody>
      </p:sp>
      <p:pic>
        <p:nvPicPr>
          <p:cNvPr id="18436" name="Picture 4" descr="105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8075" y="1773238"/>
            <a:ext cx="3927475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4313" y="571500"/>
            <a:ext cx="871537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b="1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наркомания и подросток</a:t>
            </a:r>
          </a:p>
        </p:txBody>
      </p:sp>
      <p:pic>
        <p:nvPicPr>
          <p:cNvPr id="19459" name="Picture 6" descr="5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76475"/>
            <a:ext cx="285273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 rot="15431131" flipH="1">
            <a:off x="8640763" y="3968750"/>
            <a:ext cx="215900" cy="2305050"/>
            <a:chOff x="4863" y="2949"/>
            <a:chExt cx="33" cy="474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>
                <a:gd name="T0" fmla="*/ 0 w 33"/>
                <a:gd name="T1" fmla="*/ 3 h 240"/>
                <a:gd name="T2" fmla="*/ 0 w 33"/>
                <a:gd name="T3" fmla="*/ 237 h 240"/>
                <a:gd name="T4" fmla="*/ 33 w 33"/>
                <a:gd name="T5" fmla="*/ 240 h 240"/>
                <a:gd name="T6" fmla="*/ 33 w 33"/>
                <a:gd name="T7" fmla="*/ 192 h 240"/>
                <a:gd name="T8" fmla="*/ 33 w 33"/>
                <a:gd name="T9" fmla="*/ 0 h 240"/>
                <a:gd name="T10" fmla="*/ 0 w 33"/>
                <a:gd name="T11" fmla="*/ 3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40"/>
                <a:gd name="T20" fmla="*/ 33 w 33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19487" name="Freeform 6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88" name="Freeform 7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89" name="Freeform 8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90" name="Freeform 9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19461" name="Group 4"/>
          <p:cNvGrpSpPr>
            <a:grpSpLocks/>
          </p:cNvGrpSpPr>
          <p:nvPr/>
        </p:nvGrpSpPr>
        <p:grpSpPr bwMode="auto">
          <a:xfrm rot="15431131" flipH="1">
            <a:off x="5545138" y="4256088"/>
            <a:ext cx="215900" cy="2305050"/>
            <a:chOff x="4863" y="2949"/>
            <a:chExt cx="33" cy="474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>
                <a:gd name="T0" fmla="*/ 0 w 33"/>
                <a:gd name="T1" fmla="*/ 3 h 240"/>
                <a:gd name="T2" fmla="*/ 0 w 33"/>
                <a:gd name="T3" fmla="*/ 237 h 240"/>
                <a:gd name="T4" fmla="*/ 33 w 33"/>
                <a:gd name="T5" fmla="*/ 240 h 240"/>
                <a:gd name="T6" fmla="*/ 33 w 33"/>
                <a:gd name="T7" fmla="*/ 192 h 240"/>
                <a:gd name="T8" fmla="*/ 33 w 33"/>
                <a:gd name="T9" fmla="*/ 0 h 240"/>
                <a:gd name="T10" fmla="*/ 0 w 33"/>
                <a:gd name="T11" fmla="*/ 3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40"/>
                <a:gd name="T20" fmla="*/ 33 w 33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19482" name="Freeform 6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83" name="Freeform 7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84" name="Freeform 8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85" name="Freeform 9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19462" name="Group 4"/>
          <p:cNvGrpSpPr>
            <a:grpSpLocks/>
          </p:cNvGrpSpPr>
          <p:nvPr/>
        </p:nvGrpSpPr>
        <p:grpSpPr bwMode="auto">
          <a:xfrm rot="15431131" flipH="1">
            <a:off x="8137525" y="3608388"/>
            <a:ext cx="215900" cy="2305050"/>
            <a:chOff x="4863" y="2949"/>
            <a:chExt cx="33" cy="474"/>
          </a:xfrm>
        </p:grpSpPr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>
                <a:gd name="T0" fmla="*/ 0 w 33"/>
                <a:gd name="T1" fmla="*/ 3 h 240"/>
                <a:gd name="T2" fmla="*/ 0 w 33"/>
                <a:gd name="T3" fmla="*/ 237 h 240"/>
                <a:gd name="T4" fmla="*/ 33 w 33"/>
                <a:gd name="T5" fmla="*/ 240 h 240"/>
                <a:gd name="T6" fmla="*/ 33 w 33"/>
                <a:gd name="T7" fmla="*/ 192 h 240"/>
                <a:gd name="T8" fmla="*/ 33 w 33"/>
                <a:gd name="T9" fmla="*/ 0 h 240"/>
                <a:gd name="T10" fmla="*/ 0 w 33"/>
                <a:gd name="T11" fmla="*/ 3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40"/>
                <a:gd name="T20" fmla="*/ 33 w 33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19477" name="Freeform 6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78" name="Freeform 7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79" name="Freeform 8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80" name="Freeform 9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19463" name="Group 4"/>
          <p:cNvGrpSpPr>
            <a:grpSpLocks/>
          </p:cNvGrpSpPr>
          <p:nvPr/>
        </p:nvGrpSpPr>
        <p:grpSpPr bwMode="auto">
          <a:xfrm rot="15431131" flipH="1">
            <a:off x="5688013" y="4905375"/>
            <a:ext cx="215900" cy="2305050"/>
            <a:chOff x="4863" y="2949"/>
            <a:chExt cx="33" cy="474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>
                <a:gd name="T0" fmla="*/ 0 w 33"/>
                <a:gd name="T1" fmla="*/ 3 h 240"/>
                <a:gd name="T2" fmla="*/ 0 w 33"/>
                <a:gd name="T3" fmla="*/ 237 h 240"/>
                <a:gd name="T4" fmla="*/ 33 w 33"/>
                <a:gd name="T5" fmla="*/ 240 h 240"/>
                <a:gd name="T6" fmla="*/ 33 w 33"/>
                <a:gd name="T7" fmla="*/ 192 h 240"/>
                <a:gd name="T8" fmla="*/ 33 w 33"/>
                <a:gd name="T9" fmla="*/ 0 h 240"/>
                <a:gd name="T10" fmla="*/ 0 w 33"/>
                <a:gd name="T11" fmla="*/ 3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40"/>
                <a:gd name="T20" fmla="*/ 33 w 33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19472" name="Freeform 6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73" name="Freeform 7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74" name="Freeform 8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75" name="Freeform 9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19464" name="Group 4"/>
          <p:cNvGrpSpPr>
            <a:grpSpLocks/>
          </p:cNvGrpSpPr>
          <p:nvPr/>
        </p:nvGrpSpPr>
        <p:grpSpPr bwMode="auto">
          <a:xfrm rot="15431131" flipH="1">
            <a:off x="6192838" y="5264150"/>
            <a:ext cx="215900" cy="2305050"/>
            <a:chOff x="4863" y="2949"/>
            <a:chExt cx="33" cy="474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>
                <a:gd name="T0" fmla="*/ 0 w 33"/>
                <a:gd name="T1" fmla="*/ 3 h 240"/>
                <a:gd name="T2" fmla="*/ 0 w 33"/>
                <a:gd name="T3" fmla="*/ 237 h 240"/>
                <a:gd name="T4" fmla="*/ 33 w 33"/>
                <a:gd name="T5" fmla="*/ 240 h 240"/>
                <a:gd name="T6" fmla="*/ 33 w 33"/>
                <a:gd name="T7" fmla="*/ 192 h 240"/>
                <a:gd name="T8" fmla="*/ 33 w 33"/>
                <a:gd name="T9" fmla="*/ 0 h 240"/>
                <a:gd name="T10" fmla="*/ 0 w 33"/>
                <a:gd name="T11" fmla="*/ 3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40"/>
                <a:gd name="T20" fmla="*/ 33 w 33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68" name="Freeform 7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69" name="Freeform 8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19470" name="Freeform 9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sp>
        <p:nvSpPr>
          <p:cNvPr id="78883" name="Rectangle 3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51482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/>
              <a:t>Китайцы говорят: «Путь в 10000 ли всегда начинается с первого шага». Чтобы попасть в пропасть наркотической зависимости, тоже надо шагнуть. Однако вероятность такого шага неодинакова для различных групп детей и подростков. Ведь им интересно все неизведанное, запретное. Им хочется самим все испробовать, испытать, и именно дети меньше всего думают и знают о последствиях.</a:t>
            </a:r>
            <a:r>
              <a:rPr lang="ru-RU" altLang="ru-RU" sz="2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0901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b="1" smtClean="0"/>
              <a:t>Привыкание происходит моментально, и большая доза отравляет организм, что чаще всего приводит к смерти.</a:t>
            </a:r>
          </a:p>
        </p:txBody>
      </p:sp>
      <p:pic>
        <p:nvPicPr>
          <p:cNvPr id="4" name="Picture 6" descr="z_lj_04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700213"/>
            <a:ext cx="3887787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hp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810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53000" y="3124200"/>
            <a:ext cx="3927475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mtClean="0"/>
              <a:t>   </a:t>
            </a:r>
            <a:r>
              <a:rPr lang="ru-RU" altLang="ru-RU" sz="3200" smtClean="0"/>
              <a:t>А может надо только сказать себе </a:t>
            </a:r>
            <a:r>
              <a:rPr lang="ru-RU" altLang="ru-RU" sz="3200" u="sng" smtClean="0"/>
              <a:t>«СТОП</a:t>
            </a:r>
            <a:r>
              <a:rPr lang="ru-RU" altLang="ru-RU" sz="3200" smtClean="0"/>
              <a:t>» и перечеркнуть эту черную полосу с несчастной жизнью???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      Как все началось…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341438"/>
            <a:ext cx="3927475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/>
              <a:t>Наркотики тоже появились с давних времен. За 1600 лет до рождества Христова  некий врач, имя которого осталось для нас неизвестным, рекомендовал давать детям их детям как «лечебное средство для прекращения чрезмерного крика». Анализ находящейся в Каирском  музее мумии маленькой принцессы позволил  обнаружить у нее во рту остатки опиума. Вполне возможно, что это дитя фараона умерло от передозировки лекарства.</a:t>
            </a:r>
          </a:p>
        </p:txBody>
      </p:sp>
      <p:pic>
        <p:nvPicPr>
          <p:cNvPr id="4100" name="Picture 8" descr="568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916113"/>
            <a:ext cx="3598863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Остановись! Задумайся!</a:t>
            </a:r>
          </a:p>
        </p:txBody>
      </p:sp>
      <p:pic>
        <p:nvPicPr>
          <p:cNvPr id="22531" name="Picture 6" descr="4739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989138"/>
            <a:ext cx="7920037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381000"/>
            <a:ext cx="800735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</a:t>
            </a:r>
            <a:r>
              <a:rPr lang="ru-RU" altLang="ru-RU" sz="4000" smtClean="0">
                <a:solidFill>
                  <a:srgbClr val="FF0000"/>
                </a:solidFill>
              </a:rPr>
              <a:t>СКАЖИ НАРКОТИКАМ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4800" b="1" smtClean="0">
                <a:solidFill>
                  <a:srgbClr val="FF0000"/>
                </a:solidFill>
              </a:rPr>
              <a:t>НЕТ!!!</a:t>
            </a:r>
          </a:p>
        </p:txBody>
      </p:sp>
      <p:pic>
        <p:nvPicPr>
          <p:cNvPr id="86019" name="Picture 3" descr="post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096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b="0" smtClean="0"/>
              <a:t>    </a:t>
            </a:r>
            <a:r>
              <a:rPr lang="ru-RU" altLang="ru-RU" sz="4800" b="0" smtClean="0">
                <a:solidFill>
                  <a:srgbClr val="FFFF00"/>
                </a:solidFill>
              </a:rPr>
              <a:t>Томас де Куинси</a:t>
            </a: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/>
              <a:t>Вначале наркотики были распространены в тех странах, где в больших количествах произрастали растения с соответствующими качествами. Одна из первых вспышек наркомании возникли в 19 веке в связи с публикацией «исповеди курильщика опиума»английского поэта Томаса де Куинси. Пытаясь избавиться от алкоголизма, он стал принимать наркотики. Куинси породил широкий круг подражателей.</a:t>
            </a:r>
          </a:p>
        </p:txBody>
      </p:sp>
      <p:pic>
        <p:nvPicPr>
          <p:cNvPr id="5124" name="Picture 7" descr="untitle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44663"/>
            <a:ext cx="4535487" cy="5113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GENA\PICTURES\Narkotik\Pistolet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088" y="2420938"/>
            <a:ext cx="75723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D:\GENA\PICTURES\Narkotik\Pistol2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9750" y="5857875"/>
            <a:ext cx="7620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87675" y="3933825"/>
            <a:ext cx="2971800" cy="1433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8800">
                <a:solidFill>
                  <a:srgbClr val="FF0066"/>
                </a:solidFill>
                <a:latin typeface="a_RombyGr" pitchFamily="18" charset="-52"/>
              </a:rPr>
              <a:t>или</a:t>
            </a:r>
            <a:endParaRPr lang="ru-RU" altLang="ru-RU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9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smtClean="0"/>
              <a:t>«… вся радость жизни в прошлом и будущем кажется нам прошлым. Чего же ждать? Но морфий или выстрел?..»</a:t>
            </a:r>
          </a:p>
        </p:txBody>
      </p:sp>
      <p:sp>
        <p:nvSpPr>
          <p:cNvPr id="38918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b="0" smtClean="0"/>
              <a:t>         </a:t>
            </a:r>
            <a:r>
              <a:rPr lang="ru-RU" altLang="ru-RU" sz="4800" b="0" smtClean="0">
                <a:solidFill>
                  <a:srgbClr val="FFFF00"/>
                </a:solidFill>
              </a:rPr>
              <a:t>Шарль Бодлер</a:t>
            </a:r>
          </a:p>
        </p:txBody>
      </p:sp>
      <p:sp>
        <p:nvSpPr>
          <p:cNvPr id="36871" name="Rectangle 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/>
              <a:t>Французский поэт Шарль Бодлер писал: «Пусть хорошо знают те, кто ищет иллюзорный рай, несведущие и любопытные, что в гашише нет ничего чудодейственного, что человек, находившейся в кабале у опиума или гашиша и сумевший все же вырваться из нее, все равно что беглый пленник, ибо кандалы наркотика сильнее всех остальных цепей, сковывающих человека.»</a:t>
            </a:r>
          </a:p>
        </p:txBody>
      </p:sp>
      <p:pic>
        <p:nvPicPr>
          <p:cNvPr id="7172" name="Picture 9" descr="57544773_45973912_Baudelaire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773238"/>
            <a:ext cx="3960812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98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981075"/>
            <a:ext cx="3927475" cy="511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/>
              <a:t>У нас в стране исстари традиции использования наркотических средств приписывались Средней Азии. Действительно, именно там строились специальные дома, где каждый мог насладиться, покуривая при помощи кальяна опиум. Однако с посетителями таких домов никто не поддерживал дружеских отношений, как с людьми второго сорта, не заключали торговых сделок, ни один уважающий себя не давал согласия на брак дочери с курильщиком опиума. Таким образом, с древних времен рабы дурмана оказывались изгоями.</a:t>
            </a:r>
          </a:p>
        </p:txBody>
      </p:sp>
      <p:pic>
        <p:nvPicPr>
          <p:cNvPr id="8196" name="Picture 7" descr="JC00-104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916113"/>
            <a:ext cx="4129087" cy="4465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>
                <a:solidFill>
                  <a:srgbClr val="CC3300"/>
                </a:solidFill>
              </a:rPr>
              <a:t>Наркотики</a:t>
            </a:r>
            <a:r>
              <a:rPr lang="ru-RU" altLang="ru-RU" smtClean="0">
                <a:solidFill>
                  <a:srgbClr val="CC3300"/>
                </a:solidFill>
              </a:rPr>
              <a:t> </a:t>
            </a:r>
            <a:r>
              <a:rPr lang="ru-RU" altLang="ru-RU" sz="2800" smtClean="0"/>
              <a:t>(от греч. </a:t>
            </a:r>
            <a:r>
              <a:rPr lang="en-US" altLang="ru-RU" sz="2800" smtClean="0"/>
              <a:t>narkotikos – </a:t>
            </a:r>
            <a:r>
              <a:rPr lang="ru-RU" altLang="ru-RU" sz="2800" smtClean="0"/>
              <a:t>приводящий в оцепенение) – 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514600"/>
            <a:ext cx="8229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  </a:t>
            </a:r>
            <a:r>
              <a:rPr lang="ru-RU" altLang="ru-RU" smtClean="0">
                <a:solidFill>
                  <a:schemeClr val="folHlink"/>
                </a:solidFill>
              </a:rPr>
              <a:t>природные и синтетические вещества, вызывающие наркоманию.</a:t>
            </a:r>
          </a:p>
        </p:txBody>
      </p:sp>
      <p:pic>
        <p:nvPicPr>
          <p:cNvPr id="9220" name="Picture 4" descr="Aspi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1035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y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1685">
            <a:off x="7078663" y="4892675"/>
            <a:ext cx="138271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3bea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4419600"/>
            <a:ext cx="1530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AutoShape 7"/>
          <p:cNvSpPr>
            <a:spLocks noChangeAspect="1" noChangeArrowheads="1" noTextEdit="1"/>
          </p:cNvSpPr>
          <p:nvPr/>
        </p:nvSpPr>
        <p:spPr bwMode="auto">
          <a:xfrm>
            <a:off x="2438400" y="4038600"/>
            <a:ext cx="4191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4" name="Picture 8" descr="PI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3352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       Наше время. Наркомания-что это?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412875"/>
            <a:ext cx="800735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u="sng" smtClean="0">
                <a:solidFill>
                  <a:srgbClr val="FFFF9E"/>
                </a:solidFill>
              </a:rPr>
              <a:t>Наркомания</a:t>
            </a:r>
            <a:r>
              <a:rPr lang="ru-RU" altLang="ru-RU" sz="2400" smtClean="0">
                <a:solidFill>
                  <a:srgbClr val="FFFF9E"/>
                </a:solidFill>
              </a:rPr>
              <a:t> – заболевание, возникающее в результате употребления наркотических средств.</a:t>
            </a:r>
            <a:endParaRPr lang="en-US" altLang="ru-RU" sz="2400" smtClean="0">
              <a:solidFill>
                <a:srgbClr val="FFFF9E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ru-RU" sz="2400" smtClean="0">
              <a:solidFill>
                <a:srgbClr val="FFFF9E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u="sng" smtClean="0">
                <a:solidFill>
                  <a:srgbClr val="FFFF9E"/>
                </a:solidFill>
              </a:rPr>
              <a:t>Наркомания</a:t>
            </a:r>
            <a:r>
              <a:rPr lang="ru-RU" altLang="ru-RU" sz="2400" smtClean="0">
                <a:solidFill>
                  <a:srgbClr val="FFFF9E"/>
                </a:solidFill>
              </a:rPr>
              <a:t> – вид отклоняющегося поведения личности.</a:t>
            </a:r>
            <a:br>
              <a:rPr lang="ru-RU" altLang="ru-RU" sz="2400" smtClean="0">
                <a:solidFill>
                  <a:srgbClr val="FFFF9E"/>
                </a:solidFill>
              </a:rPr>
            </a:br>
            <a:endParaRPr lang="en-US" altLang="ru-RU" sz="2400" smtClean="0">
              <a:solidFill>
                <a:srgbClr val="FFFF9E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u="sng" smtClean="0">
                <a:solidFill>
                  <a:srgbClr val="FFFF9E"/>
                </a:solidFill>
              </a:rPr>
              <a:t>Наркомания</a:t>
            </a:r>
            <a:r>
              <a:rPr lang="ru-RU" altLang="ru-RU" sz="2400" smtClean="0">
                <a:solidFill>
                  <a:srgbClr val="FFFF9E"/>
                </a:solidFill>
              </a:rPr>
              <a:t> – заболевание, обусловленное изменением процесса обмена веществ под влиянием наркотических препаратов.</a:t>
            </a:r>
            <a:br>
              <a:rPr lang="ru-RU" altLang="ru-RU" sz="2400" smtClean="0">
                <a:solidFill>
                  <a:srgbClr val="FFFF9E"/>
                </a:solidFill>
              </a:rPr>
            </a:br>
            <a:endParaRPr lang="en-US" altLang="ru-RU" sz="2400" smtClean="0">
              <a:solidFill>
                <a:srgbClr val="FFFF9E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u="sng" smtClean="0">
                <a:solidFill>
                  <a:srgbClr val="FFFF9E"/>
                </a:solidFill>
              </a:rPr>
              <a:t>Наркомания</a:t>
            </a:r>
            <a:r>
              <a:rPr lang="ru-RU" altLang="ru-RU" sz="2400" smtClean="0">
                <a:solidFill>
                  <a:srgbClr val="FFFF9E"/>
                </a:solidFill>
              </a:rPr>
              <a:t> – болезненное пристрастие к наркотикам, связанное с развитием психологической и физиологической зависимости от этих веществ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>
              <a:solidFill>
                <a:srgbClr val="FFFF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5cf08f1794bea2257d8f2cba3c25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34000" y="1371600"/>
            <a:ext cx="3435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i="1" smtClean="0"/>
              <a:t>Многие люди знают о существовании наркотиков,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i="1" smtClean="0"/>
              <a:t>     но не многие знают какими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i="1" smtClean="0"/>
              <a:t>они бывают 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124</TotalTime>
  <Words>652</Words>
  <Application>Microsoft Office PowerPoint</Application>
  <PresentationFormat>Экран (4:3)</PresentationFormat>
  <Paragraphs>90</Paragraphs>
  <Slides>21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Wingdings</vt:lpstr>
      <vt:lpstr>Tahoma</vt:lpstr>
      <vt:lpstr>a_RombyGr</vt:lpstr>
      <vt:lpstr>Times New Roman</vt:lpstr>
      <vt:lpstr>Трава</vt:lpstr>
      <vt:lpstr>Мы против  наркотиков!</vt:lpstr>
      <vt:lpstr>       Как все началось…</vt:lpstr>
      <vt:lpstr>    Томас де Куинси</vt:lpstr>
      <vt:lpstr>«… вся радость жизни в прошлом и будущем кажется нам прошлым. Чего же ждать? Но морфий или выстрел?..»</vt:lpstr>
      <vt:lpstr>         Шарль Бодлер</vt:lpstr>
      <vt:lpstr>Слайд 6</vt:lpstr>
      <vt:lpstr>Наркотики (от греч. narkotikos – приводящий в оцепенение) – </vt:lpstr>
      <vt:lpstr>        Наше время. Наркомания-что это?</vt:lpstr>
      <vt:lpstr>Слайд 9</vt:lpstr>
      <vt:lpstr>Слайд 10</vt:lpstr>
      <vt:lpstr>Слайд 11</vt:lpstr>
      <vt:lpstr>Слайд 12</vt:lpstr>
      <vt:lpstr>Влияние наркотиков на организм.</vt:lpstr>
      <vt:lpstr> Мы этого не хотим!</vt:lpstr>
      <vt:lpstr>          Последствия</vt:lpstr>
      <vt:lpstr>Слайд 16</vt:lpstr>
      <vt:lpstr>Слайд 17</vt:lpstr>
      <vt:lpstr>Слайд 18</vt:lpstr>
      <vt:lpstr>Слайд 19</vt:lpstr>
      <vt:lpstr>Остановись! Задумайся!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против  наркотиков!</dc:title>
  <dc:creator>XTreme</dc:creator>
  <cp:lastModifiedBy>Николай</cp:lastModifiedBy>
  <cp:revision>22</cp:revision>
  <dcterms:created xsi:type="dcterms:W3CDTF">2011-02-11T12:33:24Z</dcterms:created>
  <dcterms:modified xsi:type="dcterms:W3CDTF">2020-06-15T09:15:34Z</dcterms:modified>
</cp:coreProperties>
</file>